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wdp" ContentType="image/vnd.ms-photo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-102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15E16-EF18-0341-8F6E-CC7D911CE275}" type="datetimeFigureOut">
              <a:rPr lang="en-US" smtClean="0"/>
              <a:t>10/24/17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71F83-5FF7-094B-A88C-0A7F05EBCF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705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15E16-EF18-0341-8F6E-CC7D911CE275}" type="datetimeFigureOut">
              <a:rPr lang="en-US" smtClean="0"/>
              <a:t>10/24/17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71F83-5FF7-094B-A88C-0A7F05EBCF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367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15E16-EF18-0341-8F6E-CC7D911CE275}" type="datetimeFigureOut">
              <a:rPr lang="en-US" smtClean="0"/>
              <a:t>10/24/17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71F83-5FF7-094B-A88C-0A7F05EBCF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66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15E16-EF18-0341-8F6E-CC7D911CE275}" type="datetimeFigureOut">
              <a:rPr lang="en-US" smtClean="0"/>
              <a:t>10/24/17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71F83-5FF7-094B-A88C-0A7F05EBCF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560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15E16-EF18-0341-8F6E-CC7D911CE275}" type="datetimeFigureOut">
              <a:rPr lang="en-US" smtClean="0"/>
              <a:t>10/24/17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71F83-5FF7-094B-A88C-0A7F05EBCF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450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15E16-EF18-0341-8F6E-CC7D911CE275}" type="datetimeFigureOut">
              <a:rPr lang="en-US" smtClean="0"/>
              <a:t>10/24/17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71F83-5FF7-094B-A88C-0A7F05EBCF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3813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15E16-EF18-0341-8F6E-CC7D911CE275}" type="datetimeFigureOut">
              <a:rPr lang="en-US" smtClean="0"/>
              <a:t>10/24/17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71F83-5FF7-094B-A88C-0A7F05EBCF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832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15E16-EF18-0341-8F6E-CC7D911CE275}" type="datetimeFigureOut">
              <a:rPr lang="en-US" smtClean="0"/>
              <a:t>10/24/17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71F83-5FF7-094B-A88C-0A7F05EBCF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2631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15E16-EF18-0341-8F6E-CC7D911CE275}" type="datetimeFigureOut">
              <a:rPr lang="en-US" smtClean="0"/>
              <a:t>10/24/17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71F83-5FF7-094B-A88C-0A7F05EBCF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774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15E16-EF18-0341-8F6E-CC7D911CE275}" type="datetimeFigureOut">
              <a:rPr lang="en-US" smtClean="0"/>
              <a:t>10/24/17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71F83-5FF7-094B-A88C-0A7F05EBCF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046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15E16-EF18-0341-8F6E-CC7D911CE275}" type="datetimeFigureOut">
              <a:rPr lang="en-US" smtClean="0"/>
              <a:t>10/24/17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71F83-5FF7-094B-A88C-0A7F05EBCF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04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15E16-EF18-0341-8F6E-CC7D911CE275}" type="datetimeFigureOut">
              <a:rPr lang="en-US" smtClean="0"/>
              <a:t>10/24/17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671F83-5FF7-094B-A88C-0A7F05EBCF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0693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3" Type="http://schemas.microsoft.com/office/2007/relationships/hdphoto" Target="../media/hdphoto2.wdp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Jeans Equations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See </a:t>
            </a:r>
            <a:r>
              <a:rPr lang="en-US" dirty="0" smtClean="0">
                <a:solidFill>
                  <a:schemeClr val="tx1"/>
                </a:solidFill>
              </a:rPr>
              <a:t>Cappellari</a:t>
            </a:r>
            <a:r>
              <a:rPr lang="en-US" dirty="0" smtClean="0">
                <a:solidFill>
                  <a:schemeClr val="tx1"/>
                </a:solidFill>
              </a:rPr>
              <a:t> MNRAS 2008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8116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Collisionless</a:t>
            </a:r>
            <a:r>
              <a:rPr lang="en-US" dirty="0" smtClean="0"/>
              <a:t> </a:t>
            </a:r>
            <a:r>
              <a:rPr lang="en-US" dirty="0" smtClean="0"/>
              <a:t>Boltzman</a:t>
            </a:r>
            <a:r>
              <a:rPr lang="en-US" dirty="0" smtClean="0"/>
              <a:t> </a:t>
            </a:r>
            <a:r>
              <a:rPr lang="en-US" dirty="0" smtClean="0"/>
              <a:t>Eq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4686" y="1206653"/>
            <a:ext cx="8919313" cy="4525963"/>
          </a:xfrm>
        </p:spPr>
        <p:txBody>
          <a:bodyPr/>
          <a:lstStyle/>
          <a:p>
            <a:r>
              <a:rPr lang="en-US" sz="2400" dirty="0" smtClean="0"/>
              <a:t>The positions x and velocities v of a large system of stars can be described by the distribution function (DF) f(x, v).</a:t>
            </a:r>
          </a:p>
          <a:p>
            <a:r>
              <a:rPr lang="en-US" sz="2400" dirty="0" smtClean="0"/>
              <a:t> When the system is in a steady state under the gravitational influence of a smooth potential </a:t>
            </a:r>
            <a:r>
              <a:rPr lang="en-US" sz="2400" dirty="0" smtClean="0">
                <a:latin typeface="Symbol" charset="2"/>
                <a:cs typeface="Symbol" charset="2"/>
              </a:rPr>
              <a:t>f </a:t>
            </a:r>
            <a:r>
              <a:rPr lang="en-US" sz="2400" dirty="0" smtClean="0"/>
              <a:t>, the DF must satisfy the fundamental equation of stellar dynamics, the steady-state </a:t>
            </a:r>
            <a:r>
              <a:rPr lang="en-US" sz="2400" dirty="0" smtClean="0"/>
              <a:t>collisionless</a:t>
            </a:r>
            <a:r>
              <a:rPr lang="en-US" sz="2400" dirty="0" smtClean="0"/>
              <a:t> Boltzmann equation (</a:t>
            </a:r>
            <a:r>
              <a:rPr lang="en-US" sz="2400" dirty="0" smtClean="0"/>
              <a:t>Binney</a:t>
            </a:r>
            <a:r>
              <a:rPr lang="en-US" sz="2400" dirty="0" smtClean="0"/>
              <a:t> &amp; </a:t>
            </a:r>
            <a:r>
              <a:rPr lang="en-US" sz="2400" dirty="0" smtClean="0"/>
              <a:t>Tremaine</a:t>
            </a:r>
            <a:r>
              <a:rPr lang="en-US" sz="2400" dirty="0" smtClean="0"/>
              <a:t> 1987, hereafter BT; equation [4-13b])</a:t>
            </a:r>
          </a:p>
          <a:p>
            <a:endParaRPr lang="en-US" sz="2000" dirty="0"/>
          </a:p>
          <a:p>
            <a:endParaRPr lang="en-US" sz="2000" dirty="0" smtClean="0"/>
          </a:p>
        </p:txBody>
      </p:sp>
      <p:pic>
        <p:nvPicPr>
          <p:cNvPr id="4" name="Picture 3" descr="Screen Shot 2017-10-24 at 10.07.31 AM.png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4613"/>
          <a:stretch/>
        </p:blipFill>
        <p:spPr>
          <a:xfrm>
            <a:off x="1066830" y="4093349"/>
            <a:ext cx="6934226" cy="1881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212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Collisionless</a:t>
            </a:r>
            <a:r>
              <a:rPr lang="en-US" dirty="0" smtClean="0"/>
              <a:t> </a:t>
            </a:r>
            <a:r>
              <a:rPr lang="en-US" dirty="0" smtClean="0"/>
              <a:t>Boltzman</a:t>
            </a:r>
            <a:r>
              <a:rPr lang="en-US" dirty="0" smtClean="0"/>
              <a:t> </a:t>
            </a:r>
            <a:r>
              <a:rPr lang="en-US" dirty="0" smtClean="0"/>
              <a:t>Eq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4687" y="1206653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Since  f is a function of six variables, an infinite family of solutions satisfies equation</a:t>
            </a:r>
          </a:p>
          <a:p>
            <a:pPr marL="0" indent="0">
              <a:buNone/>
            </a:pPr>
            <a:r>
              <a:rPr lang="en-US" sz="2400" dirty="0" smtClean="0"/>
              <a:t>Need  </a:t>
            </a:r>
            <a:r>
              <a:rPr lang="en-US" sz="2400" dirty="0"/>
              <a:t>a</a:t>
            </a:r>
            <a:r>
              <a:rPr lang="en-US" sz="2400" dirty="0" smtClean="0"/>
              <a:t>dditional assumptions and simplifications  for a practical application of the equation.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classic way of constraining the problem consists of drastically reducing it, from that of recovering the DF,  studying the the velocity moments of the DF.</a:t>
            </a:r>
          </a:p>
          <a:p>
            <a:r>
              <a:rPr lang="en-US" sz="2400" dirty="0" smtClean="0"/>
              <a:t> This approach leads to the Jeans equations,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52521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Jeans Equations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r>
              <a:rPr lang="en-US" dirty="0" smtClean="0"/>
              <a:t>Assume axial symmetry, cylindrical coordinates (</a:t>
            </a:r>
            <a:r>
              <a:rPr lang="en-US" dirty="0" smtClean="0"/>
              <a:t>R,z,φ</a:t>
            </a:r>
            <a:r>
              <a:rPr lang="en-US" dirty="0" smtClean="0"/>
              <a:t>) and </a:t>
            </a:r>
            <a:r>
              <a:rPr lang="en-US" dirty="0"/>
              <a:t>∂</a:t>
            </a:r>
            <a:r>
              <a:rPr lang="en-US" dirty="0" smtClean="0">
                <a:latin typeface="Symbol" charset="2"/>
                <a:cs typeface="Symbol" charset="2"/>
              </a:rPr>
              <a:t>f/</a:t>
            </a:r>
            <a:r>
              <a:rPr lang="en-US" dirty="0" smtClean="0"/>
              <a:t>∂</a:t>
            </a:r>
            <a:r>
              <a:rPr lang="en-US" dirty="0" smtClean="0"/>
              <a:t>φ</a:t>
            </a:r>
            <a:r>
              <a:rPr lang="en-US" dirty="0" smtClean="0"/>
              <a:t>=∂f/∂</a:t>
            </a:r>
            <a:r>
              <a:rPr lang="en-US" dirty="0" smtClean="0"/>
              <a:t>φ</a:t>
            </a:r>
            <a:r>
              <a:rPr lang="en-US" dirty="0" smtClean="0"/>
              <a:t>=0</a:t>
            </a:r>
          </a:p>
          <a:p>
            <a:r>
              <a:rPr lang="en-US" dirty="0" smtClean="0"/>
              <a:t>can re-cast the Boltzmann </a:t>
            </a:r>
            <a:r>
              <a:rPr lang="en-US" dirty="0" smtClean="0"/>
              <a:t>eq</a:t>
            </a:r>
            <a:r>
              <a:rPr lang="en-US" dirty="0" smtClean="0"/>
              <a:t> as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576" y="3503336"/>
            <a:ext cx="8443224" cy="112288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57200" y="5046272"/>
            <a:ext cx="85691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where </a:t>
            </a:r>
            <a:r>
              <a:rPr lang="en-US" sz="2800" dirty="0" smtClean="0"/>
              <a:t>v</a:t>
            </a:r>
            <a:r>
              <a:rPr lang="en-US" sz="2800" baseline="-25000" dirty="0" smtClean="0"/>
              <a:t>r</a:t>
            </a:r>
            <a:r>
              <a:rPr lang="en-US" sz="2800" dirty="0" smtClean="0"/>
              <a:t>,v</a:t>
            </a:r>
            <a:r>
              <a:rPr lang="en-US" sz="2800" baseline="-25000" dirty="0" smtClean="0"/>
              <a:t>z</a:t>
            </a:r>
            <a:r>
              <a:rPr lang="en-US" sz="2800" dirty="0" smtClean="0"/>
              <a:t> and </a:t>
            </a:r>
            <a:r>
              <a:rPr lang="en-US" sz="2800" dirty="0" smtClean="0"/>
              <a:t>v</a:t>
            </a:r>
            <a:r>
              <a:rPr lang="en-US" sz="2800" baseline="-25000" dirty="0" smtClean="0"/>
              <a:t>φ</a:t>
            </a:r>
            <a:r>
              <a:rPr lang="en-US" sz="2800" dirty="0" smtClean="0"/>
              <a:t> are velocities in the </a:t>
            </a:r>
            <a:r>
              <a:rPr lang="en-US" sz="2800" dirty="0" smtClean="0"/>
              <a:t>r,z</a:t>
            </a:r>
            <a:r>
              <a:rPr lang="en-US" sz="2800" dirty="0" smtClean="0"/>
              <a:t> and </a:t>
            </a:r>
            <a:r>
              <a:rPr lang="en-US" sz="2800" dirty="0" smtClean="0"/>
              <a:t>φ</a:t>
            </a:r>
            <a:r>
              <a:rPr lang="en-US" sz="2800" dirty="0" smtClean="0"/>
              <a:t> directions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92411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73452"/>
          </a:xfrm>
        </p:spPr>
        <p:txBody>
          <a:bodyPr/>
          <a:lstStyle/>
          <a:p>
            <a:r>
              <a:rPr lang="en-US" dirty="0" smtClean="0"/>
              <a:t>Jeans Equations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91198"/>
            <a:ext cx="9144000" cy="5034965"/>
          </a:xfrm>
        </p:spPr>
        <p:txBody>
          <a:bodyPr/>
          <a:lstStyle/>
          <a:p>
            <a:r>
              <a:rPr lang="en-US" dirty="0" smtClean="0"/>
              <a:t>Then multiplying this equation by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φ</a:t>
            </a:r>
            <a:r>
              <a:rPr lang="en-US" dirty="0" smtClean="0"/>
              <a:t> </a:t>
            </a:r>
            <a:r>
              <a:rPr lang="en-US" dirty="0" smtClean="0"/>
              <a:t>v</a:t>
            </a:r>
            <a:r>
              <a:rPr lang="en-US" baseline="-25000" dirty="0" smtClean="0"/>
              <a:t>r</a:t>
            </a:r>
            <a:r>
              <a:rPr lang="en-US" baseline="-25000" dirty="0" smtClean="0"/>
              <a:t> </a:t>
            </a:r>
            <a:r>
              <a:rPr lang="en-US" dirty="0" smtClean="0"/>
              <a:t>and</a:t>
            </a:r>
            <a:r>
              <a:rPr lang="en-US" dirty="0"/>
              <a:t> </a:t>
            </a:r>
            <a:r>
              <a:rPr lang="en-US" dirty="0" smtClean="0"/>
              <a:t>v</a:t>
            </a:r>
            <a:r>
              <a:rPr lang="en-US" baseline="-25000" dirty="0" smtClean="0"/>
              <a:t>z</a:t>
            </a:r>
            <a:r>
              <a:rPr lang="en-US" baseline="-25000" dirty="0" smtClean="0"/>
              <a:t> </a:t>
            </a:r>
            <a:r>
              <a:rPr lang="en-US" dirty="0" smtClean="0"/>
              <a:t>and integrating over all velocities one obtains the Jeans </a:t>
            </a:r>
            <a:r>
              <a:rPr lang="en-US" dirty="0" smtClean="0"/>
              <a:t>eq</a:t>
            </a:r>
            <a:r>
              <a:rPr lang="en-US" dirty="0"/>
              <a:t> </a:t>
            </a:r>
            <a:r>
              <a:rPr lang="en-US" dirty="0" smtClean="0"/>
              <a:t>(BT 4-29) where </a:t>
            </a:r>
            <a:r>
              <a:rPr lang="en-US" dirty="0" smtClean="0">
                <a:latin typeface="Symbol" charset="2"/>
                <a:cs typeface="Symbol" charset="2"/>
              </a:rPr>
              <a:t>n</a:t>
            </a:r>
            <a:r>
              <a:rPr lang="en-US" dirty="0" smtClean="0"/>
              <a:t> is the number density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2654300"/>
            <a:ext cx="9144000" cy="152569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0" y="4424783"/>
            <a:ext cx="894278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Assuming steady state </a:t>
            </a:r>
            <a:r>
              <a:rPr lang="en-US" sz="2400" dirty="0" err="1" smtClean="0"/>
              <a:t>hydrodynamical</a:t>
            </a:r>
            <a:r>
              <a:rPr lang="en-US" sz="2400" dirty="0" smtClean="0"/>
              <a:t> equilibrium </a:t>
            </a:r>
          </a:p>
          <a:p>
            <a:r>
              <a:rPr lang="en-US" sz="2400" dirty="0" smtClean="0"/>
              <a:t> (all time derivatives are zero) and spherical symmetr</a:t>
            </a:r>
            <a:r>
              <a:rPr lang="en-US" sz="2000" dirty="0" smtClean="0"/>
              <a:t>y implies </a:t>
            </a:r>
            <a:r>
              <a:rPr lang="el-GR" sz="2000" b="0" i="0" u="none" strike="noStrike" baseline="0" dirty="0" smtClean="0">
                <a:solidFill>
                  <a:srgbClr val="000000"/>
                </a:solidFill>
                <a:latin typeface="CMM I"/>
              </a:rPr>
              <a:t>v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Symbol" charset="2"/>
                <a:cs typeface="Symbol" charset="2"/>
              </a:rPr>
              <a:t>q</a:t>
            </a:r>
            <a:r>
              <a:rPr lang="el-GR" sz="1200" b="0" i="0" u="none" strike="noStrike" baseline="0" dirty="0" smtClean="0">
                <a:solidFill>
                  <a:srgbClr val="000000"/>
                </a:solidFill>
                <a:latin typeface="CMM I"/>
              </a:rPr>
              <a:t> </a:t>
            </a:r>
            <a:r>
              <a:rPr lang="el-GR" sz="2000" b="0" i="0" u="none" strike="noStrike" baseline="0" dirty="0" smtClean="0">
                <a:solidFill>
                  <a:srgbClr val="000000"/>
                </a:solidFill>
                <a:latin typeface="CM R 12~"/>
              </a:rPr>
              <a:t>= </a:t>
            </a:r>
            <a:r>
              <a:rPr lang="el-GR" sz="2000" b="0" i="0" u="none" strike="noStrike" baseline="0" dirty="0" smtClean="0">
                <a:solidFill>
                  <a:srgbClr val="000000"/>
                </a:solidFill>
                <a:latin typeface="CMM I"/>
              </a:rPr>
              <a:t>v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Symbol" charset="2"/>
                <a:cs typeface="Symbol" charset="2"/>
              </a:rPr>
              <a:t>f</a:t>
            </a:r>
            <a:r>
              <a:rPr lang="el-GR" sz="1200" b="0" i="0" u="none" strike="noStrike" baseline="0" dirty="0" smtClean="0">
                <a:solidFill>
                  <a:srgbClr val="000000"/>
                </a:solidFill>
                <a:latin typeface="Symbol" charset="2"/>
                <a:cs typeface="Symbol" charset="2"/>
              </a:rPr>
              <a:t> </a:t>
            </a:r>
            <a:r>
              <a:rPr lang="el-GR" sz="2000" b="0" i="0" u="none" strike="noStrike" baseline="0" dirty="0" smtClean="0">
                <a:solidFill>
                  <a:srgbClr val="000000"/>
                </a:solidFill>
                <a:latin typeface="CM R 12~"/>
              </a:rPr>
              <a:t>= 0</a:t>
            </a:r>
            <a:endParaRPr lang="en-US" sz="2000" b="0" i="0" u="none" strike="noStrike" baseline="0" dirty="0" smtClean="0">
              <a:solidFill>
                <a:srgbClr val="000000"/>
              </a:solidFill>
              <a:latin typeface="CM R 12~"/>
            </a:endParaRPr>
          </a:p>
          <a:p>
            <a:endParaRPr lang="en-US" sz="2000" dirty="0">
              <a:solidFill>
                <a:srgbClr val="000000"/>
              </a:solidFill>
              <a:latin typeface="CM R 12~"/>
            </a:endParaRPr>
          </a:p>
          <a:p>
            <a:pPr algn="ctr"/>
            <a:r>
              <a:rPr lang="en-US" sz="2000" b="0" i="0" u="none" strike="noStrike" baseline="0" dirty="0" smtClean="0">
                <a:solidFill>
                  <a:srgbClr val="000000"/>
                </a:solidFill>
                <a:latin typeface="CM R 12~"/>
              </a:rPr>
              <a:t>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831190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 you Get (</a:t>
            </a:r>
            <a:r>
              <a:rPr lang="en-US" smtClean="0"/>
              <a:t>MIT Course 8-902 </a:t>
            </a:r>
            <a:r>
              <a:rPr lang="en-US" dirty="0" smtClean="0"/>
              <a:t>notes)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-1406" b="1373"/>
          <a:stretch/>
        </p:blipFill>
        <p:spPr>
          <a:xfrm>
            <a:off x="143085" y="1417638"/>
            <a:ext cx="9000915" cy="5040107"/>
          </a:xfrm>
        </p:spPr>
      </p:pic>
    </p:spTree>
    <p:extLst>
      <p:ext uri="{BB962C8B-B14F-4D97-AF65-F5344CB8AC3E}">
        <p14:creationId xmlns:p14="http://schemas.microsoft.com/office/powerpoint/2010/main" val="1444025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73452"/>
          </a:xfrm>
        </p:spPr>
        <p:txBody>
          <a:bodyPr/>
          <a:lstStyle/>
          <a:p>
            <a:r>
              <a:rPr lang="en-US" dirty="0" smtClean="0"/>
              <a:t>Jeans Equations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91198"/>
            <a:ext cx="9144000" cy="5034965"/>
          </a:xfrm>
        </p:spPr>
        <p:txBody>
          <a:bodyPr/>
          <a:lstStyle/>
          <a:p>
            <a:r>
              <a:rPr lang="en-US" dirty="0" smtClean="0"/>
              <a:t>However these equations are still a function of 4 unknowns and getting a unique solution is difficult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5046272"/>
            <a:ext cx="3257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\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6874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301</Words>
  <Application>Microsoft Macintosh PowerPoint</Application>
  <PresentationFormat>On-screen Show (4:3)</PresentationFormat>
  <Paragraphs>26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Jeans Equations </vt:lpstr>
      <vt:lpstr>Collisionless Boltzman Eq </vt:lpstr>
      <vt:lpstr>Collisionless Boltzman Eq </vt:lpstr>
      <vt:lpstr>Jeans Equations</vt:lpstr>
      <vt:lpstr>Jeans Equations</vt:lpstr>
      <vt:lpstr>And you Get (MIT Course 8-902 notes)</vt:lpstr>
      <vt:lpstr>Jeans Equations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Jeans Equations </dc:title>
  <dc:creator>richard mushotzy</dc:creator>
  <cp:lastModifiedBy>richard mushotzy</cp:lastModifiedBy>
  <cp:revision>8</cp:revision>
  <dcterms:created xsi:type="dcterms:W3CDTF">2017-10-24T14:04:49Z</dcterms:created>
  <dcterms:modified xsi:type="dcterms:W3CDTF">2017-10-24T15:11:53Z</dcterms:modified>
</cp:coreProperties>
</file>