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27432000" cy="3291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-931" y="-58"/>
      </p:cViewPr>
      <p:guideLst>
        <p:guide orient="horz" pos="10368"/>
        <p:guide pos="86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0226042"/>
            <a:ext cx="2331720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8653760"/>
            <a:ext cx="1920240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22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45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6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91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614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337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060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783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54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0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0" y="6324600"/>
            <a:ext cx="18516600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0" y="6324600"/>
            <a:ext cx="55092600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2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6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21153122"/>
            <a:ext cx="23317200" cy="6537960"/>
          </a:xfrm>
        </p:spPr>
        <p:txBody>
          <a:bodyPr anchor="t"/>
          <a:lstStyle>
            <a:lvl1pPr algn="l">
              <a:defRPr sz="1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13952229"/>
            <a:ext cx="23317200" cy="7200898"/>
          </a:xfrm>
        </p:spPr>
        <p:txBody>
          <a:bodyPr anchor="b"/>
          <a:lstStyle>
            <a:lvl1pPr marL="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1pPr>
            <a:lvl2pPr marL="1722896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445785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516867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8915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861446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103373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206024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3783139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09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0" y="36865560"/>
            <a:ext cx="36804600" cy="10427970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76600" y="36865560"/>
            <a:ext cx="36804600" cy="10427970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318262"/>
            <a:ext cx="2468880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7368542"/>
            <a:ext cx="12120564" cy="307085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2896" indent="0">
              <a:buNone/>
              <a:defRPr sz="7500" b="1"/>
            </a:lvl2pPr>
            <a:lvl3pPr marL="3445785" indent="0">
              <a:buNone/>
              <a:defRPr sz="6800" b="1"/>
            </a:lvl3pPr>
            <a:lvl4pPr marL="5168674" indent="0">
              <a:buNone/>
              <a:defRPr sz="6000" b="1"/>
            </a:lvl4pPr>
            <a:lvl5pPr marL="6891570" indent="0">
              <a:buNone/>
              <a:defRPr sz="6000" b="1"/>
            </a:lvl5pPr>
            <a:lvl6pPr marL="8614462" indent="0">
              <a:buNone/>
              <a:defRPr sz="6000" b="1"/>
            </a:lvl6pPr>
            <a:lvl7pPr marL="10337355" indent="0">
              <a:buNone/>
              <a:defRPr sz="6000" b="1"/>
            </a:lvl7pPr>
            <a:lvl8pPr marL="12060243" indent="0">
              <a:buNone/>
              <a:defRPr sz="6000" b="1"/>
            </a:lvl8pPr>
            <a:lvl9pPr marL="13783139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10439400"/>
            <a:ext cx="12120564" cy="1896618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89" y="7368542"/>
            <a:ext cx="12125325" cy="307085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2896" indent="0">
              <a:buNone/>
              <a:defRPr sz="7500" b="1"/>
            </a:lvl2pPr>
            <a:lvl3pPr marL="3445785" indent="0">
              <a:buNone/>
              <a:defRPr sz="6800" b="1"/>
            </a:lvl3pPr>
            <a:lvl4pPr marL="5168674" indent="0">
              <a:buNone/>
              <a:defRPr sz="6000" b="1"/>
            </a:lvl4pPr>
            <a:lvl5pPr marL="6891570" indent="0">
              <a:buNone/>
              <a:defRPr sz="6000" b="1"/>
            </a:lvl5pPr>
            <a:lvl6pPr marL="8614462" indent="0">
              <a:buNone/>
              <a:defRPr sz="6000" b="1"/>
            </a:lvl6pPr>
            <a:lvl7pPr marL="10337355" indent="0">
              <a:buNone/>
              <a:defRPr sz="6000" b="1"/>
            </a:lvl7pPr>
            <a:lvl8pPr marL="12060243" indent="0">
              <a:buNone/>
              <a:defRPr sz="6000" b="1"/>
            </a:lvl8pPr>
            <a:lvl9pPr marL="13783139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89" y="10439400"/>
            <a:ext cx="12125325" cy="1896618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60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4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2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14" y="1310640"/>
            <a:ext cx="9024939" cy="5577840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1310647"/>
            <a:ext cx="15335250" cy="28094942"/>
          </a:xfrm>
        </p:spPr>
        <p:txBody>
          <a:bodyPr/>
          <a:lstStyle>
            <a:lvl1pPr>
              <a:defRPr sz="12100"/>
            </a:lvl1pPr>
            <a:lvl2pPr>
              <a:defRPr sz="10600"/>
            </a:lvl2pPr>
            <a:lvl3pPr>
              <a:defRPr sz="91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14" y="6888487"/>
            <a:ext cx="9024939" cy="22517102"/>
          </a:xfrm>
        </p:spPr>
        <p:txBody>
          <a:bodyPr/>
          <a:lstStyle>
            <a:lvl1pPr marL="0" indent="0">
              <a:buNone/>
              <a:defRPr sz="5300"/>
            </a:lvl1pPr>
            <a:lvl2pPr marL="1722896" indent="0">
              <a:buNone/>
              <a:defRPr sz="4500"/>
            </a:lvl2pPr>
            <a:lvl3pPr marL="3445785" indent="0">
              <a:buNone/>
              <a:defRPr sz="3800"/>
            </a:lvl3pPr>
            <a:lvl4pPr marL="5168674" indent="0">
              <a:buNone/>
              <a:defRPr sz="3400"/>
            </a:lvl4pPr>
            <a:lvl5pPr marL="6891570" indent="0">
              <a:buNone/>
              <a:defRPr sz="3400"/>
            </a:lvl5pPr>
            <a:lvl6pPr marL="8614462" indent="0">
              <a:buNone/>
              <a:defRPr sz="3400"/>
            </a:lvl6pPr>
            <a:lvl7pPr marL="10337355" indent="0">
              <a:buNone/>
              <a:defRPr sz="3400"/>
            </a:lvl7pPr>
            <a:lvl8pPr marL="12060243" indent="0">
              <a:buNone/>
              <a:defRPr sz="3400"/>
            </a:lvl8pPr>
            <a:lvl9pPr marL="13783139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23042880"/>
            <a:ext cx="16459200" cy="272034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2941320"/>
            <a:ext cx="16459200" cy="19751040"/>
          </a:xfrm>
        </p:spPr>
        <p:txBody>
          <a:bodyPr/>
          <a:lstStyle>
            <a:lvl1pPr marL="0" indent="0">
              <a:buNone/>
              <a:defRPr sz="12100"/>
            </a:lvl1pPr>
            <a:lvl2pPr marL="1722896" indent="0">
              <a:buNone/>
              <a:defRPr sz="10600"/>
            </a:lvl2pPr>
            <a:lvl3pPr marL="3445785" indent="0">
              <a:buNone/>
              <a:defRPr sz="9100"/>
            </a:lvl3pPr>
            <a:lvl4pPr marL="5168674" indent="0">
              <a:buNone/>
              <a:defRPr sz="7500"/>
            </a:lvl4pPr>
            <a:lvl5pPr marL="6891570" indent="0">
              <a:buNone/>
              <a:defRPr sz="7500"/>
            </a:lvl5pPr>
            <a:lvl6pPr marL="8614462" indent="0">
              <a:buNone/>
              <a:defRPr sz="7500"/>
            </a:lvl6pPr>
            <a:lvl7pPr marL="10337355" indent="0">
              <a:buNone/>
              <a:defRPr sz="7500"/>
            </a:lvl7pPr>
            <a:lvl8pPr marL="12060243" indent="0">
              <a:buNone/>
              <a:defRPr sz="7500"/>
            </a:lvl8pPr>
            <a:lvl9pPr marL="13783139" indent="0">
              <a:buNone/>
              <a:defRPr sz="7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25763222"/>
            <a:ext cx="16459200" cy="3863338"/>
          </a:xfrm>
        </p:spPr>
        <p:txBody>
          <a:bodyPr/>
          <a:lstStyle>
            <a:lvl1pPr marL="0" indent="0">
              <a:buNone/>
              <a:defRPr sz="5300"/>
            </a:lvl1pPr>
            <a:lvl2pPr marL="1722896" indent="0">
              <a:buNone/>
              <a:defRPr sz="4500"/>
            </a:lvl2pPr>
            <a:lvl3pPr marL="3445785" indent="0">
              <a:buNone/>
              <a:defRPr sz="3800"/>
            </a:lvl3pPr>
            <a:lvl4pPr marL="5168674" indent="0">
              <a:buNone/>
              <a:defRPr sz="3400"/>
            </a:lvl4pPr>
            <a:lvl5pPr marL="6891570" indent="0">
              <a:buNone/>
              <a:defRPr sz="3400"/>
            </a:lvl5pPr>
            <a:lvl6pPr marL="8614462" indent="0">
              <a:buNone/>
              <a:defRPr sz="3400"/>
            </a:lvl6pPr>
            <a:lvl7pPr marL="10337355" indent="0">
              <a:buNone/>
              <a:defRPr sz="3400"/>
            </a:lvl7pPr>
            <a:lvl8pPr marL="12060243" indent="0">
              <a:buNone/>
              <a:defRPr sz="3400"/>
            </a:lvl8pPr>
            <a:lvl9pPr marL="13783139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1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318262"/>
            <a:ext cx="24688800" cy="5486400"/>
          </a:xfrm>
          <a:prstGeom prst="rect">
            <a:avLst/>
          </a:prstGeom>
        </p:spPr>
        <p:txBody>
          <a:bodyPr vert="horz" lIns="344585" tIns="172293" rIns="344585" bIns="17229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7680967"/>
            <a:ext cx="24688800" cy="21724622"/>
          </a:xfrm>
          <a:prstGeom prst="rect">
            <a:avLst/>
          </a:prstGeom>
        </p:spPr>
        <p:txBody>
          <a:bodyPr vert="horz" lIns="344585" tIns="172293" rIns="344585" bIns="1722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30510482"/>
            <a:ext cx="6400800" cy="1752600"/>
          </a:xfrm>
          <a:prstGeom prst="rect">
            <a:avLst/>
          </a:prstGeom>
        </p:spPr>
        <p:txBody>
          <a:bodyPr vert="horz" lIns="344585" tIns="172293" rIns="344585" bIns="172293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5154B-CFF8-407B-AA63-2B157C872D7D}" type="datetimeFigureOut">
              <a:rPr lang="en-US" smtClean="0"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30510482"/>
            <a:ext cx="8686800" cy="1752600"/>
          </a:xfrm>
          <a:prstGeom prst="rect">
            <a:avLst/>
          </a:prstGeom>
        </p:spPr>
        <p:txBody>
          <a:bodyPr vert="horz" lIns="344585" tIns="172293" rIns="344585" bIns="172293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30510482"/>
            <a:ext cx="6400800" cy="1752600"/>
          </a:xfrm>
          <a:prstGeom prst="rect">
            <a:avLst/>
          </a:prstGeom>
        </p:spPr>
        <p:txBody>
          <a:bodyPr vert="horz" lIns="344585" tIns="172293" rIns="344585" bIns="172293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1159F-104D-44C1-8987-1AD51F17E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8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3445785" rtl="0" eaLnBrk="1" latinLnBrk="0" hangingPunct="1">
        <a:spcBef>
          <a:spcPct val="0"/>
        </a:spcBef>
        <a:buNone/>
        <a:defRPr sz="1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92172" indent="-1292172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100" kern="1200">
          <a:solidFill>
            <a:schemeClr val="tx1"/>
          </a:solidFill>
          <a:latin typeface="+mn-lt"/>
          <a:ea typeface="+mn-ea"/>
          <a:cs typeface="+mn-cs"/>
        </a:defRPr>
      </a:lvl1pPr>
      <a:lvl2pPr marL="2799699" indent="-1076803" algn="l" defTabSz="3445785" rtl="0" eaLnBrk="1" latinLnBrk="0" hangingPunct="1">
        <a:spcBef>
          <a:spcPct val="20000"/>
        </a:spcBef>
        <a:buFont typeface="Arial" panose="020B0604020202020204" pitchFamily="34" charset="0"/>
        <a:buChar char="–"/>
        <a:defRPr sz="10600" kern="1200">
          <a:solidFill>
            <a:schemeClr val="tx1"/>
          </a:solidFill>
          <a:latin typeface="+mn-lt"/>
          <a:ea typeface="+mn-ea"/>
          <a:cs typeface="+mn-cs"/>
        </a:defRPr>
      </a:lvl2pPr>
      <a:lvl3pPr marL="4307229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030122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4pPr>
      <a:lvl5pPr marL="7753018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»"/>
        <a:defRPr sz="7500" kern="1200">
          <a:solidFill>
            <a:schemeClr val="tx1"/>
          </a:solidFill>
          <a:latin typeface="+mn-lt"/>
          <a:ea typeface="+mn-ea"/>
          <a:cs typeface="+mn-cs"/>
        </a:defRPr>
      </a:lvl5pPr>
      <a:lvl6pPr marL="9475906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198795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921691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44588" indent="-861448" algn="l" defTabSz="3445785" rtl="0" eaLnBrk="1" latinLnBrk="0" hangingPunct="1">
        <a:spcBef>
          <a:spcPct val="20000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722896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445785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168674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891570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14462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337355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2060243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783139" algn="l" defTabSz="3445785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67210" y="26212800"/>
            <a:ext cx="14629990" cy="6001643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What I did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Assisted </a:t>
            </a:r>
            <a:r>
              <a:rPr lang="en-US" sz="2800" dirty="0">
                <a:solidFill>
                  <a:schemeClr val="bg1"/>
                </a:solidFill>
              </a:rPr>
              <a:t>on many of the requirement Launch UMD had in order to properly exhibit our </a:t>
            </a:r>
            <a:r>
              <a:rPr lang="en-US" sz="2800" dirty="0" smtClean="0">
                <a:solidFill>
                  <a:schemeClr val="bg1"/>
                </a:solidFill>
              </a:rPr>
              <a:t>project.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Helped create a video used to promote the project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Assisted in the production and distribution of flier.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Drafted and revised emails to potential donors.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Created certificates of appreciation for each donor.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Generally assisted the project leader Elizabeth Warner.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763000" y="5563106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Eric Lyness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elyness211@gmail.com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Science, Discovery, and the Universe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Computer Science</a:t>
            </a:r>
            <a:endParaRPr lang="en-US" sz="4400" b="1" dirty="0">
              <a:solidFill>
                <a:schemeClr val="bg1"/>
              </a:solidFill>
            </a:endParaRPr>
          </a:p>
          <a:p>
            <a:pPr algn="ctr"/>
            <a:endParaRPr 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423582" y="31836255"/>
            <a:ext cx="40797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Photo credit: http://www.alcor-system.com/us/AllSkyCamera/TYTEA_cameras.html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39000" y="2398455"/>
            <a:ext cx="12801600" cy="255454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the Maryland All-Sky Network</a:t>
            </a:r>
            <a:endParaRPr lang="en-US" sz="8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www.mse.umd.edu/sites/default/files/images/logos/umd-bal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40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stro.umd.edu/~peel/graphics/scholars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600" y="1661666"/>
            <a:ext cx="4572000" cy="4205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8135600" y="8278594"/>
            <a:ext cx="8534400" cy="1541960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Project Results</a:t>
            </a:r>
          </a:p>
          <a:p>
            <a:pPr>
              <a:lnSpc>
                <a:spcPct val="2000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Goal: $5000</a:t>
            </a:r>
            <a:endParaRPr lang="en-US" sz="4800" b="1" dirty="0">
              <a:solidFill>
                <a:schemeClr val="bg1"/>
              </a:solidFill>
            </a:endParaRPr>
          </a:p>
          <a:p>
            <a:r>
              <a:rPr lang="en-US" sz="4800" b="1" dirty="0" smtClean="0">
                <a:solidFill>
                  <a:schemeClr val="bg1"/>
                </a:solidFill>
              </a:rPr>
              <a:t>Result: $8745</a:t>
            </a:r>
          </a:p>
          <a:p>
            <a:endParaRPr lang="en-US" sz="4800" b="1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Worked with UMD Observatory and </a:t>
            </a:r>
            <a:r>
              <a:rPr lang="en-US" sz="3000" dirty="0">
                <a:solidFill>
                  <a:schemeClr val="bg1"/>
                </a:solidFill>
              </a:rPr>
              <a:t>GRAD-MAP (Graduate Resources Advancing Diversity with Maryland Astronomy and </a:t>
            </a:r>
            <a:r>
              <a:rPr lang="en-US" sz="3000" dirty="0" smtClean="0">
                <a:solidFill>
                  <a:schemeClr val="bg1"/>
                </a:solidFill>
              </a:rPr>
              <a:t>Physics.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We ran this project with the help of Launch UMD, a school-run crowdfunding platform that allows for the Maryland community to get their projects </a:t>
            </a:r>
            <a:r>
              <a:rPr lang="en-US" sz="3000" dirty="0" smtClean="0">
                <a:solidFill>
                  <a:schemeClr val="bg1"/>
                </a:solidFill>
              </a:rPr>
              <a:t>going</a:t>
            </a:r>
          </a:p>
          <a:p>
            <a:endParaRPr lang="en-US" sz="30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Able to purchase 3 cameras and computer systems outright with the potential to get a 4</a:t>
            </a:r>
            <a:r>
              <a:rPr lang="en-US" sz="3000" baseline="30000" dirty="0" smtClean="0">
                <a:solidFill>
                  <a:schemeClr val="bg1"/>
                </a:solidFill>
              </a:rPr>
              <a:t>th</a:t>
            </a:r>
            <a:r>
              <a:rPr lang="en-US" sz="3000" dirty="0" smtClean="0">
                <a:solidFill>
                  <a:schemeClr val="bg1"/>
                </a:solidFill>
              </a:rPr>
              <a:t>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Will use computer systems to act as servers and for storage.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 smtClean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Cameras will be set up at UMD Observatory, Montgomery College, and one or two other undetermined locations.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Cameras are yet to be purchased, but once they have been, they will be available for public viewing online.</a:t>
            </a:r>
            <a:endParaRPr lang="en-US" sz="3000" dirty="0">
              <a:solidFill>
                <a:schemeClr val="bg1"/>
              </a:solidFill>
            </a:endParaRPr>
          </a:p>
          <a:p>
            <a:endParaRPr lang="en-US" sz="4800" dirty="0" smtClean="0">
              <a:solidFill>
                <a:schemeClr val="bg1"/>
              </a:solidFill>
            </a:endParaRPr>
          </a:p>
        </p:txBody>
      </p:sp>
      <p:pic>
        <p:nvPicPr>
          <p:cNvPr id="1030" name="Picture 6" descr="https://d2jvzsibatcc8k.cloudfront.net/imageview/54db939114bdf77d2e9bd1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1717000"/>
            <a:ext cx="6724191" cy="3810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310640" y="8300918"/>
            <a:ext cx="8534400" cy="1311128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b="1" dirty="0" smtClean="0">
                <a:solidFill>
                  <a:schemeClr val="bg1"/>
                </a:solidFill>
              </a:rPr>
              <a:t>What is an all-sky camera?</a:t>
            </a:r>
            <a:endParaRPr lang="en-US" sz="6000" dirty="0" smtClean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An all-sky camera is a camera with a wide angle lens with a 180 degree field of vision that allows for large amounts of the sky to be monitored 24 hours a </a:t>
            </a:r>
            <a:r>
              <a:rPr lang="en-US" sz="3000" dirty="0" smtClean="0">
                <a:solidFill>
                  <a:schemeClr val="bg1"/>
                </a:solidFill>
              </a:rPr>
              <a:t>day.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What’s particularly unique to the all-sky camera is that it’s feed will be available to the general </a:t>
            </a:r>
            <a:r>
              <a:rPr lang="en-US" sz="3000" dirty="0" smtClean="0">
                <a:solidFill>
                  <a:schemeClr val="bg1"/>
                </a:solidFill>
              </a:rPr>
              <a:t>public.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Able to be useful to serious and professional astronomers but still interesting to amateurs and enthusiasts.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</a:rPr>
              <a:t>All-sky cameras are particularly useful in  the observation of meteors (aka shooting stars) as having multiple cameras with an overlapping field of vision allows for useful data to be attained.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endParaRPr lang="en-US" sz="30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All-sky cameras require little maintenance and as long as the electronics with it are water-proof they are able to work unattended 24 hours a day, 7 days a week in an outdoor environment.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>
                <a:solidFill>
                  <a:schemeClr val="bg1"/>
                </a:solidFill>
              </a:rPr>
              <a:t>The images can be used to make time-lapse video allowing for the sky to be observed in real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697200" y="31084897"/>
            <a:ext cx="70942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Mentor information: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Elizabeth Warner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warnerem@astro.umd.edu</a:t>
            </a:r>
          </a:p>
          <a:p>
            <a:pPr algn="ctr"/>
            <a:endParaRPr lang="en-US" sz="3200" dirty="0" smtClean="0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2400" y="26041350"/>
            <a:ext cx="84328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583400" y="25679400"/>
            <a:ext cx="4876800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Image taken from video I helped produce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1095" y="25527377"/>
            <a:ext cx="4876800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http://www.sxccd.com/oculus-all-sky-camera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0" y="10425902"/>
            <a:ext cx="5523666" cy="793829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1811000" y="10056570"/>
            <a:ext cx="4876800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From Launch.umd.edu/</a:t>
            </a:r>
            <a:r>
              <a:rPr lang="en-US" dirty="0" err="1" smtClean="0">
                <a:solidFill>
                  <a:schemeClr val="bg1"/>
                </a:solidFill>
              </a:rPr>
              <a:t>mdsllsky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6887" y="23446482"/>
            <a:ext cx="8356313" cy="2309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1368206" y="23100268"/>
            <a:ext cx="4876800" cy="36933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Flier distributed to garner support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25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3373</TotalTime>
  <Words>395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Ely</dc:creator>
  <cp:lastModifiedBy>Ely</cp:lastModifiedBy>
  <cp:revision>24</cp:revision>
  <dcterms:created xsi:type="dcterms:W3CDTF">2015-02-18T02:10:37Z</dcterms:created>
  <dcterms:modified xsi:type="dcterms:W3CDTF">2015-04-24T05:29:36Z</dcterms:modified>
</cp:coreProperties>
</file>