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74320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2995" y="-86"/>
      </p:cViewPr>
      <p:guideLst>
        <p:guide orient="horz" pos="10368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0226042"/>
            <a:ext cx="2331720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8653760"/>
            <a:ext cx="1920240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22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4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6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9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614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337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060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783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5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0" y="6324600"/>
            <a:ext cx="185166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0" y="6324600"/>
            <a:ext cx="5509260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2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6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1153122"/>
            <a:ext cx="23317200" cy="6537960"/>
          </a:xfrm>
        </p:spPr>
        <p:txBody>
          <a:bodyPr anchor="t"/>
          <a:lstStyle>
            <a:lvl1pPr algn="l">
              <a:defRPr sz="1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3952229"/>
            <a:ext cx="23317200" cy="7200898"/>
          </a:xfrm>
        </p:spPr>
        <p:txBody>
          <a:bodyPr anchor="b"/>
          <a:lstStyle>
            <a:lvl1pPr marL="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1pPr>
            <a:lvl2pPr marL="1722896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44578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516867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8915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8614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103373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206024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3783139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9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0" y="36865560"/>
            <a:ext cx="36804600" cy="10427970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76600" y="36865560"/>
            <a:ext cx="36804600" cy="10427970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18262"/>
            <a:ext cx="2468880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7368542"/>
            <a:ext cx="12120564" cy="307085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2896" indent="0">
              <a:buNone/>
              <a:defRPr sz="7500" b="1"/>
            </a:lvl2pPr>
            <a:lvl3pPr marL="3445785" indent="0">
              <a:buNone/>
              <a:defRPr sz="6800" b="1"/>
            </a:lvl3pPr>
            <a:lvl4pPr marL="5168674" indent="0">
              <a:buNone/>
              <a:defRPr sz="6000" b="1"/>
            </a:lvl4pPr>
            <a:lvl5pPr marL="6891570" indent="0">
              <a:buNone/>
              <a:defRPr sz="6000" b="1"/>
            </a:lvl5pPr>
            <a:lvl6pPr marL="8614462" indent="0">
              <a:buNone/>
              <a:defRPr sz="6000" b="1"/>
            </a:lvl6pPr>
            <a:lvl7pPr marL="10337355" indent="0">
              <a:buNone/>
              <a:defRPr sz="6000" b="1"/>
            </a:lvl7pPr>
            <a:lvl8pPr marL="12060243" indent="0">
              <a:buNone/>
              <a:defRPr sz="6000" b="1"/>
            </a:lvl8pPr>
            <a:lvl9pPr marL="13783139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0439400"/>
            <a:ext cx="12120564" cy="1896618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89" y="7368542"/>
            <a:ext cx="12125325" cy="307085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2896" indent="0">
              <a:buNone/>
              <a:defRPr sz="7500" b="1"/>
            </a:lvl2pPr>
            <a:lvl3pPr marL="3445785" indent="0">
              <a:buNone/>
              <a:defRPr sz="6800" b="1"/>
            </a:lvl3pPr>
            <a:lvl4pPr marL="5168674" indent="0">
              <a:buNone/>
              <a:defRPr sz="6000" b="1"/>
            </a:lvl4pPr>
            <a:lvl5pPr marL="6891570" indent="0">
              <a:buNone/>
              <a:defRPr sz="6000" b="1"/>
            </a:lvl5pPr>
            <a:lvl6pPr marL="8614462" indent="0">
              <a:buNone/>
              <a:defRPr sz="6000" b="1"/>
            </a:lvl6pPr>
            <a:lvl7pPr marL="10337355" indent="0">
              <a:buNone/>
              <a:defRPr sz="6000" b="1"/>
            </a:lvl7pPr>
            <a:lvl8pPr marL="12060243" indent="0">
              <a:buNone/>
              <a:defRPr sz="6000" b="1"/>
            </a:lvl8pPr>
            <a:lvl9pPr marL="13783139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89" y="10439400"/>
            <a:ext cx="12125325" cy="1896618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6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4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2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14" y="1310640"/>
            <a:ext cx="9024939" cy="5577840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1310647"/>
            <a:ext cx="15335250" cy="28094942"/>
          </a:xfrm>
        </p:spPr>
        <p:txBody>
          <a:bodyPr/>
          <a:lstStyle>
            <a:lvl1pPr>
              <a:defRPr sz="12100"/>
            </a:lvl1pPr>
            <a:lvl2pPr>
              <a:defRPr sz="10600"/>
            </a:lvl2pPr>
            <a:lvl3pPr>
              <a:defRPr sz="91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14" y="6888487"/>
            <a:ext cx="9024939" cy="22517102"/>
          </a:xfrm>
        </p:spPr>
        <p:txBody>
          <a:bodyPr/>
          <a:lstStyle>
            <a:lvl1pPr marL="0" indent="0">
              <a:buNone/>
              <a:defRPr sz="5300"/>
            </a:lvl1pPr>
            <a:lvl2pPr marL="1722896" indent="0">
              <a:buNone/>
              <a:defRPr sz="4500"/>
            </a:lvl2pPr>
            <a:lvl3pPr marL="3445785" indent="0">
              <a:buNone/>
              <a:defRPr sz="3800"/>
            </a:lvl3pPr>
            <a:lvl4pPr marL="5168674" indent="0">
              <a:buNone/>
              <a:defRPr sz="3400"/>
            </a:lvl4pPr>
            <a:lvl5pPr marL="6891570" indent="0">
              <a:buNone/>
              <a:defRPr sz="3400"/>
            </a:lvl5pPr>
            <a:lvl6pPr marL="8614462" indent="0">
              <a:buNone/>
              <a:defRPr sz="3400"/>
            </a:lvl6pPr>
            <a:lvl7pPr marL="10337355" indent="0">
              <a:buNone/>
              <a:defRPr sz="3400"/>
            </a:lvl7pPr>
            <a:lvl8pPr marL="12060243" indent="0">
              <a:buNone/>
              <a:defRPr sz="3400"/>
            </a:lvl8pPr>
            <a:lvl9pPr marL="13783139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23042880"/>
            <a:ext cx="16459200" cy="272034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2941320"/>
            <a:ext cx="16459200" cy="19751040"/>
          </a:xfrm>
        </p:spPr>
        <p:txBody>
          <a:bodyPr/>
          <a:lstStyle>
            <a:lvl1pPr marL="0" indent="0">
              <a:buNone/>
              <a:defRPr sz="12100"/>
            </a:lvl1pPr>
            <a:lvl2pPr marL="1722896" indent="0">
              <a:buNone/>
              <a:defRPr sz="10600"/>
            </a:lvl2pPr>
            <a:lvl3pPr marL="3445785" indent="0">
              <a:buNone/>
              <a:defRPr sz="9100"/>
            </a:lvl3pPr>
            <a:lvl4pPr marL="5168674" indent="0">
              <a:buNone/>
              <a:defRPr sz="7500"/>
            </a:lvl4pPr>
            <a:lvl5pPr marL="6891570" indent="0">
              <a:buNone/>
              <a:defRPr sz="7500"/>
            </a:lvl5pPr>
            <a:lvl6pPr marL="8614462" indent="0">
              <a:buNone/>
              <a:defRPr sz="7500"/>
            </a:lvl6pPr>
            <a:lvl7pPr marL="10337355" indent="0">
              <a:buNone/>
              <a:defRPr sz="7500"/>
            </a:lvl7pPr>
            <a:lvl8pPr marL="12060243" indent="0">
              <a:buNone/>
              <a:defRPr sz="7500"/>
            </a:lvl8pPr>
            <a:lvl9pPr marL="13783139" indent="0">
              <a:buNone/>
              <a:defRPr sz="7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25763222"/>
            <a:ext cx="16459200" cy="3863338"/>
          </a:xfrm>
        </p:spPr>
        <p:txBody>
          <a:bodyPr/>
          <a:lstStyle>
            <a:lvl1pPr marL="0" indent="0">
              <a:buNone/>
              <a:defRPr sz="5300"/>
            </a:lvl1pPr>
            <a:lvl2pPr marL="1722896" indent="0">
              <a:buNone/>
              <a:defRPr sz="4500"/>
            </a:lvl2pPr>
            <a:lvl3pPr marL="3445785" indent="0">
              <a:buNone/>
              <a:defRPr sz="3800"/>
            </a:lvl3pPr>
            <a:lvl4pPr marL="5168674" indent="0">
              <a:buNone/>
              <a:defRPr sz="3400"/>
            </a:lvl4pPr>
            <a:lvl5pPr marL="6891570" indent="0">
              <a:buNone/>
              <a:defRPr sz="3400"/>
            </a:lvl5pPr>
            <a:lvl6pPr marL="8614462" indent="0">
              <a:buNone/>
              <a:defRPr sz="3400"/>
            </a:lvl6pPr>
            <a:lvl7pPr marL="10337355" indent="0">
              <a:buNone/>
              <a:defRPr sz="3400"/>
            </a:lvl7pPr>
            <a:lvl8pPr marL="12060243" indent="0">
              <a:buNone/>
              <a:defRPr sz="3400"/>
            </a:lvl8pPr>
            <a:lvl9pPr marL="13783139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1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0000"/>
            </a:gs>
            <a:gs pos="45000">
              <a:srgbClr val="000040"/>
            </a:gs>
            <a:gs pos="60000">
              <a:srgbClr val="400040"/>
            </a:gs>
            <a:gs pos="100000">
              <a:srgbClr val="8F0040"/>
            </a:gs>
            <a:gs pos="100000">
              <a:srgbClr val="F27300"/>
            </a:gs>
            <a:gs pos="100000">
              <a:srgbClr val="FFB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318262"/>
            <a:ext cx="24688800" cy="5486400"/>
          </a:xfrm>
          <a:prstGeom prst="rect">
            <a:avLst/>
          </a:prstGeom>
        </p:spPr>
        <p:txBody>
          <a:bodyPr vert="horz" lIns="344585" tIns="172293" rIns="344585" bIns="17229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7680967"/>
            <a:ext cx="24688800" cy="21724622"/>
          </a:xfrm>
          <a:prstGeom prst="rect">
            <a:avLst/>
          </a:prstGeom>
        </p:spPr>
        <p:txBody>
          <a:bodyPr vert="horz" lIns="344585" tIns="172293" rIns="344585" bIns="1722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0510482"/>
            <a:ext cx="6400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154B-CFF8-407B-AA63-2B157C872D7D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0510482"/>
            <a:ext cx="8686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0510482"/>
            <a:ext cx="6400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8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3445785" rtl="0" eaLnBrk="1" latinLnBrk="0" hangingPunct="1">
        <a:spcBef>
          <a:spcPct val="0"/>
        </a:spcBef>
        <a:buNone/>
        <a:defRPr sz="1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2172" indent="-1292172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1pPr>
      <a:lvl2pPr marL="2799699" indent="-1076803" algn="l" defTabSz="3445785" rtl="0" eaLnBrk="1" latinLnBrk="0" hangingPunct="1">
        <a:spcBef>
          <a:spcPct val="20000"/>
        </a:spcBef>
        <a:buFont typeface="Arial" panose="020B0604020202020204" pitchFamily="34" charset="0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2pPr>
      <a:lvl3pPr marL="4307229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030122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753018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»"/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75906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198795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21691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44588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2896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5785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8674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1570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14462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37355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0243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83139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67210" y="26212800"/>
            <a:ext cx="25436126" cy="34163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What I did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My contributions to the project were mostly on the back end of it. I assisted on many of the requirement Launch UMD had in order to properly exhibit our project and assisted Elizabeth Warner in managing the project as it went on</a:t>
            </a:r>
            <a:r>
              <a:rPr lang="en-US" sz="2800" dirty="0" smtClean="0">
                <a:solidFill>
                  <a:schemeClr val="bg1"/>
                </a:solidFill>
              </a:rPr>
              <a:t>. </a:t>
            </a:r>
            <a:r>
              <a:rPr lang="en-US" sz="2800" dirty="0" smtClean="0">
                <a:solidFill>
                  <a:schemeClr val="bg1"/>
                </a:solidFill>
              </a:rPr>
              <a:t>Most of my time was spent drafting and reviewing text such as project descriptions and emails that would be sent out to prospective donors.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63000" y="5563106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Eric Lyness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elyness211@gmail.com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Science, Discovery, and the Universe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Computer Science</a:t>
            </a:r>
            <a:endParaRPr lang="en-US" sz="4400" dirty="0">
              <a:solidFill>
                <a:schemeClr val="bg1"/>
              </a:solidFill>
            </a:endParaRPr>
          </a:p>
          <a:p>
            <a:pPr algn="ctr"/>
            <a:endParaRPr lang="en-US" sz="4400" dirty="0" smtClean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423582" y="31836255"/>
            <a:ext cx="40797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Photo credit: http://www.alcor-system.com/us/AllSkyCamera/TYTEA_cameras.html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39000" y="2398455"/>
            <a:ext cx="12801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the Maryland All-Sky Network</a:t>
            </a:r>
            <a:endParaRPr lang="en-US" sz="8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mse.umd.edu/sites/default/files/images/logos/umd-bal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1106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stro.umd.edu/~peel/graphics/scholars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3163" y="991106"/>
            <a:ext cx="4890993" cy="419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7095122" y="9677400"/>
            <a:ext cx="8534400" cy="1191095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Project Results</a:t>
            </a:r>
            <a:endParaRPr lang="en-US" sz="6000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We ran this project with the help of Launch UMD, a school-run crowdfunding platform that allows for the Maryland community to get their projects going. The UMD Observatory and </a:t>
            </a:r>
            <a:r>
              <a:rPr lang="en-US" sz="2800" dirty="0" smtClean="0">
                <a:solidFill>
                  <a:schemeClr val="bg1"/>
                </a:solidFill>
              </a:rPr>
              <a:t>GRAD-MAP (Graduate Resources Advancing Diversity with Maryland Astronomy and Physics) used </a:t>
            </a:r>
            <a:r>
              <a:rPr lang="en-US" sz="2800" dirty="0" smtClean="0">
                <a:solidFill>
                  <a:schemeClr val="bg1"/>
                </a:solidFill>
              </a:rPr>
              <a:t>this platform to raise </a:t>
            </a:r>
            <a:r>
              <a:rPr lang="en-US" sz="2800" dirty="0" smtClean="0">
                <a:solidFill>
                  <a:schemeClr val="bg1"/>
                </a:solidFill>
              </a:rPr>
              <a:t>over 6000 dollars </a:t>
            </a:r>
            <a:r>
              <a:rPr lang="en-US" sz="2800" dirty="0" smtClean="0">
                <a:solidFill>
                  <a:schemeClr val="bg1"/>
                </a:solidFill>
              </a:rPr>
              <a:t>for </a:t>
            </a:r>
            <a:r>
              <a:rPr lang="en-US" sz="2800" dirty="0" smtClean="0">
                <a:solidFill>
                  <a:schemeClr val="bg1"/>
                </a:solidFill>
              </a:rPr>
              <a:t>camera systems, complete with capable computers to store and access the raw feed of the cameras as well as act as a server . This was enough for 2 complete systems, with a 3</a:t>
            </a:r>
            <a:r>
              <a:rPr lang="en-US" sz="2800" baseline="30000" dirty="0" smtClean="0">
                <a:solidFill>
                  <a:schemeClr val="bg1"/>
                </a:solidFill>
              </a:rPr>
              <a:t>rd</a:t>
            </a:r>
            <a:r>
              <a:rPr lang="en-US" sz="2800" dirty="0" smtClean="0">
                <a:solidFill>
                  <a:schemeClr val="bg1"/>
                </a:solidFill>
              </a:rPr>
              <a:t> still within reach. The cameras will be placed at the UMD Observatory and Montgomery College Observatory.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30" name="Picture 6" descr="https://d2jvzsibatcc8k.cloudfront.net/imageview/54db939114bdf77d2e9bd1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588351"/>
            <a:ext cx="6724191" cy="381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310640" y="9677400"/>
            <a:ext cx="8534400" cy="1104917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What </a:t>
            </a:r>
            <a:r>
              <a:rPr lang="en-US" sz="4800" b="1" dirty="0" smtClean="0">
                <a:solidFill>
                  <a:schemeClr val="bg1"/>
                </a:solidFill>
              </a:rPr>
              <a:t>is an all-sky camera</a:t>
            </a:r>
            <a:r>
              <a:rPr lang="en-US" sz="4800" b="1" dirty="0" smtClean="0">
                <a:solidFill>
                  <a:schemeClr val="bg1"/>
                </a:solidFill>
              </a:rPr>
              <a:t>?</a:t>
            </a:r>
            <a:endParaRPr lang="en-US" sz="6000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An all-sky camera is a camera with a wide angle lens with a 180 degree field of vision that allows for large amounts of the sky to be monitored 24 hours a day. What’s particularly unique to the all-sky camera is that it’s feed will be </a:t>
            </a:r>
            <a:r>
              <a:rPr lang="en-US" sz="2800" dirty="0" smtClean="0">
                <a:solidFill>
                  <a:schemeClr val="bg1"/>
                </a:solidFill>
              </a:rPr>
              <a:t>available </a:t>
            </a:r>
            <a:r>
              <a:rPr lang="en-US" sz="2800" dirty="0" smtClean="0">
                <a:solidFill>
                  <a:schemeClr val="bg1"/>
                </a:solidFill>
              </a:rPr>
              <a:t>to the general public so the skies over Maryland can be observed and studied by serious astronomers and enthusiasts alike</a:t>
            </a:r>
            <a:r>
              <a:rPr lang="en-US" sz="2800" dirty="0" smtClean="0">
                <a:solidFill>
                  <a:schemeClr val="bg1"/>
                </a:solidFill>
              </a:rPr>
              <a:t>. All-sky cameras are particularly useful in  the observation of meteors (aka shooting stars) as having multiple cameras </a:t>
            </a:r>
            <a:r>
              <a:rPr lang="en-US" sz="2800" dirty="0" smtClean="0">
                <a:solidFill>
                  <a:schemeClr val="bg1"/>
                </a:solidFill>
              </a:rPr>
              <a:t>with an overlapping field of vision allows for useful data to be attained.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10640" y="30805204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Mentor information: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Elizabeth Warner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warnerem@astro.umd.edu</a:t>
            </a:r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endParaRPr lang="en-US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5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317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Ely</dc:creator>
  <cp:lastModifiedBy>Ely</cp:lastModifiedBy>
  <cp:revision>12</cp:revision>
  <dcterms:created xsi:type="dcterms:W3CDTF">2015-02-18T02:10:37Z</dcterms:created>
  <dcterms:modified xsi:type="dcterms:W3CDTF">2015-04-01T05:13:05Z</dcterms:modified>
</cp:coreProperties>
</file>