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66" r:id="rId5"/>
    <p:sldId id="267" r:id="rId6"/>
    <p:sldId id="257" r:id="rId7"/>
    <p:sldId id="272" r:id="rId8"/>
    <p:sldId id="268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AEFEB6-3905-4AC4-9088-B6ABEDE542C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813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EB2D8-BD8E-4538-9FF2-99398FBAC1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D918C-F3E1-43E2-A105-2CB7CCE3F3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CC2E1-E7F0-4836-BE74-58D79B7AEB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CD1BA-64A7-4CDC-8F11-EF9BB3BF28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55626-618E-499A-931B-B580A70021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85421-6E66-4FCA-B9E4-C1EDABA6AC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CB5D9-16C2-4773-9565-C731EA4DA0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1648D-5BA6-4D57-98EB-68F4A8DD00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DF3A0-F3F3-48DA-B22A-0F49AF7FD3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DD173-99CD-4B7E-B0C6-63C40BF2B2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2E7D63C-998C-4268-A044-9E843591FA1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711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900"/>
              <a:t>2014 Observing</a:t>
            </a:r>
            <a:br>
              <a:rPr lang="en-US" sz="6900"/>
            </a:br>
            <a:r>
              <a:rPr lang="en-US" sz="6900"/>
              <a:t>Highlights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sz="3200"/>
              <a:t>Elizabeth Warner</a:t>
            </a:r>
          </a:p>
          <a:p>
            <a:pPr algn="r"/>
            <a:r>
              <a:rPr lang="en-US" sz="1900"/>
              <a:t>UMD Observatory Coordinator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eclipse.gsfc.nasa.gov/eclipse.html</a:t>
            </a:r>
          </a:p>
          <a:p>
            <a:pPr>
              <a:lnSpc>
                <a:spcPct val="80000"/>
              </a:lnSpc>
            </a:pPr>
            <a:r>
              <a:rPr lang="en-US" sz="2100"/>
              <a:t>www.asteroidoccultation.com/IndexAll.htm</a:t>
            </a:r>
          </a:p>
          <a:p>
            <a:pPr>
              <a:lnSpc>
                <a:spcPct val="80000"/>
              </a:lnSpc>
            </a:pPr>
            <a:r>
              <a:rPr lang="en-US" sz="2100"/>
              <a:t>www.lunar-occultations.com/iota/iotandx.htm</a:t>
            </a:r>
          </a:p>
          <a:p>
            <a:pPr>
              <a:lnSpc>
                <a:spcPct val="80000"/>
              </a:lnSpc>
            </a:pPr>
            <a:r>
              <a:rPr lang="en-US" sz="2100"/>
              <a:t>asa.usno.navy.mil/</a:t>
            </a:r>
          </a:p>
          <a:p>
            <a:pPr>
              <a:lnSpc>
                <a:spcPct val="80000"/>
              </a:lnSpc>
            </a:pPr>
            <a:r>
              <a:rPr lang="en-US" sz="2100"/>
              <a:t>www.amsmeteors.org/2013/12/2014-meteor-shower-list/</a:t>
            </a:r>
          </a:p>
          <a:p>
            <a:pPr>
              <a:lnSpc>
                <a:spcPct val="80000"/>
              </a:lnSpc>
            </a:pPr>
            <a:r>
              <a:rPr lang="en-US" sz="2100"/>
              <a:t>www.aerith.net/comet/weekly/current.html</a:t>
            </a:r>
          </a:p>
          <a:p>
            <a:pPr>
              <a:lnSpc>
                <a:spcPct val="80000"/>
              </a:lnSpc>
            </a:pPr>
            <a:r>
              <a:rPr lang="en-US" sz="2100"/>
              <a:t>cometchasing.skyhound.com/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Planets </a:t>
            </a:r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174370"/>
            <a:ext cx="4040188" cy="4572000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Opposition</a:t>
            </a:r>
          </a:p>
          <a:p>
            <a:r>
              <a:rPr lang="en-US" dirty="0" smtClean="0"/>
              <a:t>29 Aug – Neptune</a:t>
            </a:r>
          </a:p>
          <a:p>
            <a:r>
              <a:rPr lang="en-US" dirty="0" smtClean="0"/>
              <a:t>7 Oct – Uranus</a:t>
            </a:r>
          </a:p>
          <a:p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645025" y="1174370"/>
            <a:ext cx="4041775" cy="4572000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Conjunction</a:t>
            </a:r>
          </a:p>
          <a:p>
            <a:r>
              <a:rPr lang="en-US" dirty="0" smtClean="0"/>
              <a:t>18 Aug - Venus and Jupiter</a:t>
            </a:r>
          </a:p>
        </p:txBody>
      </p:sp>
      <p:pic>
        <p:nvPicPr>
          <p:cNvPr id="8201" name="Picture 9" descr="http://www.astro.virginia.edu/class/oconnell/astr1230/im/planet-configuration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402" y="2898023"/>
            <a:ext cx="3657600" cy="3155183"/>
          </a:xfrm>
          <a:prstGeom prst="rect">
            <a:avLst/>
          </a:prstGeom>
          <a:noFill/>
        </p:spPr>
      </p:pic>
      <p:pic>
        <p:nvPicPr>
          <p:cNvPr id="8203" name="Picture 11" descr="http://www.astronomy.com/-/media/Images/Sky%20events/Venus_Jupiter.jpg?mw=1000&amp;mh=8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5163" y="2653540"/>
            <a:ext cx="4572000" cy="372085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1" y="6364934"/>
            <a:ext cx="457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www.astronomy.com/observing/sky-events/2014/05/venus-and-jupiter-pair-up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Eclipses</a:t>
            </a:r>
            <a:br>
              <a:rPr lang="en-US" sz="4600"/>
            </a:br>
            <a:r>
              <a:rPr lang="en-US" sz="2100"/>
              <a:t>eclipse.gsfc.nasa.gov/OH/OH2014.html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15 Apr – Total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Lunar (cloudy)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29 Apr – Annular Solar (not visible here)</a:t>
            </a:r>
          </a:p>
          <a:p>
            <a:r>
              <a:rPr lang="en-US" dirty="0"/>
              <a:t>9 Oct – Total Lunar</a:t>
            </a:r>
          </a:p>
          <a:p>
            <a:r>
              <a:rPr lang="en-US" dirty="0"/>
              <a:t>23 Oct – Partial Solar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LE2014-10-08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381000"/>
            <a:ext cx="5724525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2014-10-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500" y="571500"/>
            <a:ext cx="4953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Occultations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20 Mar – Occultation of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Regulus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(cloudy)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26 Jun – Moon occults Mercury? (Just misses for us, happens at sunrise…)</a:t>
            </a:r>
          </a:p>
          <a:p>
            <a:r>
              <a:rPr lang="en-US" sz="2800" dirty="0"/>
              <a:t>31 Aug - The Moon occults Saturn for Africa and the eastern US (in the daytime) at ~</a:t>
            </a:r>
            <a:r>
              <a:rPr lang="en-US" sz="2800" dirty="0" smtClean="0"/>
              <a:t>18:59.</a:t>
            </a:r>
            <a:endParaRPr lang="en-US" sz="2800" dirty="0"/>
          </a:p>
        </p:txBody>
      </p:sp>
      <p:pic>
        <p:nvPicPr>
          <p:cNvPr id="3077" name="Picture 5" descr="http://www.lunar-occultations.com/iota/planets/0831satur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6223" y="3198992"/>
            <a:ext cx="5820335" cy="3486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occ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013045"/>
            <a:ext cx="4570412" cy="5395913"/>
          </a:xfrm>
          <a:prstGeom prst="rect">
            <a:avLst/>
          </a:prstGeom>
          <a:noFill/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0" y="6416895"/>
            <a:ext cx="4570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/>
              <a:t>asa.usno.navy.mil/SecA/olist14.html</a:t>
            </a:r>
          </a:p>
        </p:txBody>
      </p:sp>
      <p:pic>
        <p:nvPicPr>
          <p:cNvPr id="20486" name="Picture 6" descr="sp98s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3588" y="0"/>
            <a:ext cx="4570412" cy="3382963"/>
          </a:xfrm>
          <a:prstGeom prst="rect">
            <a:avLst/>
          </a:prstGeom>
          <a:noFill/>
        </p:spPr>
      </p:pic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573588" y="3429000"/>
            <a:ext cx="4570412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b="1" dirty="0"/>
              <a:t>date:</a:t>
            </a:r>
            <a:r>
              <a:rPr lang="en-US" dirty="0"/>
              <a:t> 11 November 1997 </a:t>
            </a:r>
            <a:br>
              <a:rPr lang="en-US" dirty="0"/>
            </a:br>
            <a:r>
              <a:rPr lang="en-US" b="1" dirty="0"/>
              <a:t>film:</a:t>
            </a:r>
            <a:r>
              <a:rPr lang="en-US" dirty="0"/>
              <a:t> Fuji </a:t>
            </a:r>
            <a:r>
              <a:rPr lang="en-US" dirty="0" err="1"/>
              <a:t>Provia</a:t>
            </a:r>
            <a:r>
              <a:rPr lang="en-US" dirty="0"/>
              <a:t> </a:t>
            </a:r>
            <a:br>
              <a:rPr lang="en-US" dirty="0"/>
            </a:br>
            <a:r>
              <a:rPr lang="en-US" b="1" dirty="0"/>
              <a:t>exposure:</a:t>
            </a:r>
            <a:r>
              <a:rPr lang="en-US" dirty="0"/>
              <a:t> 1 sec. </a:t>
            </a:r>
            <a:br>
              <a:rPr lang="en-US" dirty="0"/>
            </a:br>
            <a:r>
              <a:rPr lang="en-US" b="1" dirty="0"/>
              <a:t>camera setup:</a:t>
            </a:r>
            <a:r>
              <a:rPr lang="en-US" dirty="0"/>
              <a:t> Minolta </a:t>
            </a:r>
            <a:br>
              <a:rPr lang="en-US" dirty="0"/>
            </a:br>
            <a:r>
              <a:rPr lang="en-US" b="1" dirty="0"/>
              <a:t>telescope setup:</a:t>
            </a:r>
            <a:r>
              <a:rPr lang="en-US" dirty="0"/>
              <a:t> 16" f/19 </a:t>
            </a:r>
            <a:r>
              <a:rPr lang="en-US" dirty="0" err="1"/>
              <a:t>Cassegrain</a:t>
            </a:r>
            <a:r>
              <a:rPr lang="en-US" dirty="0"/>
              <a:t> and 26mm eyepiece  </a:t>
            </a:r>
            <a:r>
              <a:rPr lang="en-US" dirty="0" smtClean="0"/>
              <a:t>(Melton </a:t>
            </a:r>
            <a:r>
              <a:rPr lang="en-US" dirty="0" err="1" smtClean="0"/>
              <a:t>Mem</a:t>
            </a:r>
            <a:r>
              <a:rPr lang="en-US" dirty="0" smtClean="0"/>
              <a:t>. Obs.)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Meteor Showers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1833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January 2, 3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 - </a:t>
            </a:r>
            <a:r>
              <a:rPr lang="en-US" sz="1400" b="1" dirty="0" err="1">
                <a:solidFill>
                  <a:schemeClr val="bg1">
                    <a:lumMod val="65000"/>
                  </a:schemeClr>
                </a:solidFill>
              </a:rPr>
              <a:t>Quadrantids</a:t>
            </a:r>
            <a:endParaRPr lang="en-US" sz="14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April 22, 23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 - </a:t>
            </a:r>
            <a:r>
              <a:rPr lang="en-US" sz="1400" b="1" dirty="0" err="1">
                <a:solidFill>
                  <a:schemeClr val="bg1">
                    <a:lumMod val="65000"/>
                  </a:schemeClr>
                </a:solidFill>
              </a:rPr>
              <a:t>Lyrids</a:t>
            </a:r>
            <a:endParaRPr lang="en-US" sz="14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May 5, 6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 - </a:t>
            </a: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Eta </a:t>
            </a:r>
            <a:r>
              <a:rPr lang="en-US" sz="1400" b="1" dirty="0" err="1">
                <a:solidFill>
                  <a:schemeClr val="bg1">
                    <a:lumMod val="65000"/>
                  </a:schemeClr>
                </a:solidFill>
              </a:rPr>
              <a:t>Aquarids</a:t>
            </a:r>
            <a:endParaRPr lang="en-US" sz="14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May 24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 - </a:t>
            </a: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Possible Meteor 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</a:rPr>
              <a:t>Storm (dud!)</a:t>
            </a:r>
            <a:endParaRPr lang="en-US" sz="14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1700" b="1" dirty="0"/>
              <a:t>July 28, 29</a:t>
            </a:r>
            <a:r>
              <a:rPr lang="en-US" sz="1700" dirty="0"/>
              <a:t> - </a:t>
            </a:r>
            <a:r>
              <a:rPr lang="en-US" sz="1700" b="1" dirty="0"/>
              <a:t>Delta </a:t>
            </a:r>
            <a:r>
              <a:rPr lang="en-US" sz="1700" b="1" dirty="0" err="1"/>
              <a:t>Aquarids</a:t>
            </a:r>
            <a:endParaRPr lang="en-US" sz="1700" b="1" dirty="0"/>
          </a:p>
          <a:p>
            <a:pPr>
              <a:lnSpc>
                <a:spcPct val="80000"/>
              </a:lnSpc>
            </a:pPr>
            <a:r>
              <a:rPr lang="en-US" sz="1700" b="1" dirty="0"/>
              <a:t>August 12, 13</a:t>
            </a:r>
            <a:r>
              <a:rPr lang="en-US" sz="1700" dirty="0"/>
              <a:t> - </a:t>
            </a:r>
            <a:r>
              <a:rPr lang="en-US" sz="1700" b="1" dirty="0" err="1"/>
              <a:t>Perseids</a:t>
            </a:r>
            <a:endParaRPr lang="en-US" sz="1700" b="1" dirty="0"/>
          </a:p>
          <a:p>
            <a:pPr>
              <a:lnSpc>
                <a:spcPct val="80000"/>
              </a:lnSpc>
            </a:pPr>
            <a:endParaRPr lang="en-US" sz="1700" dirty="0"/>
          </a:p>
        </p:txBody>
      </p:sp>
      <p:sp>
        <p:nvSpPr>
          <p:cNvPr id="14454" name="Rectangle 118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40187" cy="1833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700" b="1"/>
              <a:t>October 8, 9</a:t>
            </a:r>
            <a:r>
              <a:rPr lang="en-US" sz="1700"/>
              <a:t> - </a:t>
            </a:r>
            <a:r>
              <a:rPr lang="en-US" sz="1700" b="1"/>
              <a:t>Draconids</a:t>
            </a:r>
          </a:p>
          <a:p>
            <a:pPr>
              <a:lnSpc>
                <a:spcPct val="80000"/>
              </a:lnSpc>
            </a:pPr>
            <a:r>
              <a:rPr lang="en-US" sz="1700" b="1"/>
              <a:t>October 22, 23</a:t>
            </a:r>
            <a:r>
              <a:rPr lang="en-US" sz="1700"/>
              <a:t> - </a:t>
            </a:r>
            <a:r>
              <a:rPr lang="en-US" sz="1700" b="1"/>
              <a:t>Orionids</a:t>
            </a:r>
          </a:p>
          <a:p>
            <a:pPr>
              <a:lnSpc>
                <a:spcPct val="80000"/>
              </a:lnSpc>
            </a:pPr>
            <a:r>
              <a:rPr lang="en-US" sz="1700" b="1"/>
              <a:t>November 5, 6</a:t>
            </a:r>
            <a:r>
              <a:rPr lang="en-US" sz="1700"/>
              <a:t> - </a:t>
            </a:r>
            <a:r>
              <a:rPr lang="en-US" sz="1700" b="1"/>
              <a:t>Taurids</a:t>
            </a:r>
          </a:p>
          <a:p>
            <a:pPr>
              <a:lnSpc>
                <a:spcPct val="80000"/>
              </a:lnSpc>
            </a:pPr>
            <a:r>
              <a:rPr lang="en-US" sz="1700" b="1"/>
              <a:t>November 17, 18</a:t>
            </a:r>
            <a:r>
              <a:rPr lang="en-US" sz="1700"/>
              <a:t> - </a:t>
            </a:r>
            <a:r>
              <a:rPr lang="en-US" sz="1700" b="1"/>
              <a:t>Leonids</a:t>
            </a:r>
          </a:p>
          <a:p>
            <a:pPr>
              <a:lnSpc>
                <a:spcPct val="80000"/>
              </a:lnSpc>
            </a:pPr>
            <a:r>
              <a:rPr lang="en-US" sz="1700" b="1"/>
              <a:t>December 22, 23</a:t>
            </a:r>
            <a:r>
              <a:rPr lang="en-US" sz="1700"/>
              <a:t> - </a:t>
            </a:r>
            <a:r>
              <a:rPr lang="en-US" sz="1700" b="1"/>
              <a:t>Ursids</a:t>
            </a:r>
          </a:p>
        </p:txBody>
      </p:sp>
      <p:graphicFrame>
        <p:nvGraphicFramePr>
          <p:cNvPr id="14577" name="Group 241"/>
          <p:cNvGraphicFramePr>
            <a:graphicFrameLocks noGrp="1"/>
          </p:cNvGraphicFramePr>
          <p:nvPr/>
        </p:nvGraphicFramePr>
        <p:xfrm>
          <a:off x="1182688" y="3521075"/>
          <a:ext cx="6756400" cy="3033082"/>
        </p:xfrm>
        <a:graphic>
          <a:graphicData uri="http://schemas.openxmlformats.org/drawingml/2006/table">
            <a:tbl>
              <a:tblPr/>
              <a:tblGrid>
                <a:gridCol w="1236662"/>
                <a:gridCol w="1527175"/>
                <a:gridCol w="1536700"/>
                <a:gridCol w="1177925"/>
                <a:gridCol w="1277938"/>
              </a:tblGrid>
              <a:tr h="271463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Major Meteor Showers in 2014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Shower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Radiant and direction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Morning of maximum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Best hourly rate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Parent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Quadrantid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Draco (NE)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Jan. 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60-100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2003 EH</a:t>
                      </a:r>
                      <a:r>
                        <a:rPr kumimoji="0" lang="en-US" sz="1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Lyrid*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Lyra (E)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Apr. 22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10-20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Thatcher (1861 I)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Eta Aquarid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Aquarius (E)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May 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20-60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1P/Halley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Camelopardalids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Camelopardalis (N)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May 24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100-1,000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209P/LINEAR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Delta Aquarid*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Aquarius (S)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July 29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96P/Machholz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Perseid*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Perseus (NE)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Aug. 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60-80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109P/Swift-Tuttle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Orionid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Orion (SE)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Oct. 21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10-20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1P/Halley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Leonid*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Leo (E)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Nov. 17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10-20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55P/Tempel‑Tuttle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Geminid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Gemini (S)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Dec. 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3200 Phaethon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4568" name="Rectangle 232"/>
          <p:cNvSpPr>
            <a:spLocks noChangeArrowheads="1"/>
          </p:cNvSpPr>
          <p:nvPr/>
        </p:nvSpPr>
        <p:spPr bwMode="auto">
          <a:xfrm>
            <a:off x="1528763" y="6573838"/>
            <a:ext cx="3463925" cy="244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cs typeface="Times New Roman" pitchFamily="18" charset="0"/>
              </a:rPr>
              <a:t>* Moonlight will wash out fainter meteors in these showers.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Comets</a:t>
            </a:r>
            <a:br>
              <a:rPr lang="en-US" sz="3800"/>
            </a:br>
            <a:r>
              <a:rPr lang="en-US" sz="1500"/>
              <a:t>www.aerith.net/comet/weekly/current.html</a:t>
            </a:r>
            <a:br>
              <a:rPr lang="en-US" sz="1500"/>
            </a:br>
            <a:r>
              <a:rPr lang="en-US" sz="1500"/>
              <a:t> cometchasing.skyhound.com/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700"/>
              <a:t>19 Oct – Comet C/2013 A1 Siding Spring  passes 7’ from Mars</a:t>
            </a:r>
          </a:p>
          <a:p>
            <a:endParaRPr lang="en-US" sz="1700"/>
          </a:p>
        </p:txBody>
      </p:sp>
      <p:pic>
        <p:nvPicPr>
          <p:cNvPr id="18436" name="Picture 4" descr="space183-question-mark-nebula_48869_600x4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9075" y="1979613"/>
            <a:ext cx="3608388" cy="4878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174</TotalTime>
  <Words>233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Edge</vt:lpstr>
      <vt:lpstr>2014 Observing Highlights</vt:lpstr>
      <vt:lpstr>Planets at</vt:lpstr>
      <vt:lpstr>Eclipses eclipse.gsfc.nasa.gov/OH/OH2014.html</vt:lpstr>
      <vt:lpstr>Slide 4</vt:lpstr>
      <vt:lpstr>Slide 5</vt:lpstr>
      <vt:lpstr>Occultations</vt:lpstr>
      <vt:lpstr>Slide 7</vt:lpstr>
      <vt:lpstr>Meteor Showers</vt:lpstr>
      <vt:lpstr>Comets www.aerith.net/comet/weekly/current.html  cometchasing.skyhound.com/</vt:lpstr>
      <vt:lpstr>Links</vt:lpstr>
    </vt:vector>
  </TitlesOfParts>
  <Company>Astronomy, U of MD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Observing Highlights</dc:title>
  <dc:creator>Elizabeth Warner</dc:creator>
  <cp:lastModifiedBy>Stinky</cp:lastModifiedBy>
  <cp:revision>18</cp:revision>
  <dcterms:created xsi:type="dcterms:W3CDTF">2014-02-20T20:24:40Z</dcterms:created>
  <dcterms:modified xsi:type="dcterms:W3CDTF">2014-07-20T20:26:59Z</dcterms:modified>
</cp:coreProperties>
</file>